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0" r:id="rId8"/>
    <p:sldId id="263" r:id="rId9"/>
    <p:sldId id="264" r:id="rId10"/>
    <p:sldId id="262" r:id="rId11"/>
    <p:sldId id="261" r:id="rId12"/>
    <p:sldId id="267" r:id="rId13"/>
    <p:sldId id="266" r:id="rId14"/>
    <p:sldId id="265" r:id="rId15"/>
    <p:sldId id="269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5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FBA95-7341-4177-B3F4-5DF6868F1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500997-67F9-4766-849F-AF4294532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2832EA-ABE4-4AB8-8E39-7FD33629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6C91-C182-44FF-811E-19AE0EAC266E}" type="datetimeFigureOut">
              <a:rPr lang="es-MX" smtClean="0"/>
              <a:t>12/06/2023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5AC886-3431-41B6-B129-187626F1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954678-61A2-464F-88D4-A6F62421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F116-7EE6-4963-AFEC-481D864152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585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0B16C-4409-401B-ACDB-2771C218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430AF4-B4CC-4E45-BF93-1D08F207A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1418-2BAB-413A-BD21-83EF08DE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6C91-C182-44FF-811E-19AE0EAC266E}" type="datetimeFigureOut">
              <a:rPr lang="es-MX" smtClean="0"/>
              <a:t>12/06/2023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7BD628-F8CB-4446-AB7C-CBD538D3A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F9EDA-5E49-47B3-8ED3-8DCAC563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F116-7EE6-4963-AFEC-481D864152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486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63E8A6-1CE9-4F09-8612-6CD0C5F65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0CD96E-5205-4E5C-9DDF-9619CDC8A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5DC380-351A-46A6-B2EF-907CD9B7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6C91-C182-44FF-811E-19AE0EAC266E}" type="datetimeFigureOut">
              <a:rPr lang="es-MX" smtClean="0"/>
              <a:t>12/06/2023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7079A0-3394-4AB6-8E5F-8A432FA2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8E1042-4E66-4F9E-9727-08BDD44E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F116-7EE6-4963-AFEC-481D864152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666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CF466-684A-4593-952D-24C4BF1D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BB5F55-1C26-409A-8CF4-43659A79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D6AF0A-D1F2-4ABA-A05C-30D5D794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6C91-C182-44FF-811E-19AE0EAC266E}" type="datetimeFigureOut">
              <a:rPr lang="es-MX" smtClean="0"/>
              <a:t>12/06/2023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6692BA-4DEA-4473-AC9E-98DA28E3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0B40F9-1945-4261-8947-CE2B842C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F116-7EE6-4963-AFEC-481D864152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39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7A326-DBCF-4E09-B8B9-1E7B999F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04BC53-DFCA-44CF-905A-6CB42C3CC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D54666-220D-4037-B820-8793B1E7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6C91-C182-44FF-811E-19AE0EAC266E}" type="datetimeFigureOut">
              <a:rPr lang="es-MX" smtClean="0"/>
              <a:t>12/06/2023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4BC59-60A6-4D00-ACD8-F742A284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4B3271-6FCA-4114-AEC7-41E7C808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F116-7EE6-4963-AFEC-481D864152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148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E9446-B64E-4CAB-A242-64483B8E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11DBF-BE1A-4F00-9CE0-29670A1B6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EFAF1D-5D87-474D-A00C-2AD7520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529D25-D9BB-49BF-BBBB-94F4E3A6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6C91-C182-44FF-811E-19AE0EAC266E}" type="datetimeFigureOut">
              <a:rPr lang="es-MX" smtClean="0"/>
              <a:t>12/06/2023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395F7C-08E3-48B6-B268-2873934D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62D9B8-0A4A-4D82-8D1F-CA48B608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F116-7EE6-4963-AFEC-481D864152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697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54CC3-B97E-4F9B-854C-CC8A0BB8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B4B716-A9DB-4BC6-AB56-7421AC667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7E9CEA-7000-4212-9A54-5029AA72F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B740EB-4A74-4428-8ACF-5C40B72B7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AD1BDF-3F50-46AD-AD40-C2F5C3D0C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F4424E-6C80-48E5-84F2-4319C07B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6C91-C182-44FF-811E-19AE0EAC266E}" type="datetimeFigureOut">
              <a:rPr lang="es-MX" smtClean="0"/>
              <a:t>12/06/2023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AD11DA-A37E-4062-A02D-858CC110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D5F109-38FE-4649-91A9-6D9A360B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F116-7EE6-4963-AFEC-481D864152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414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15CD2-EDD8-4A4D-8E57-477395E0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E5821-8707-4FB2-9575-9FB6C90B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6C91-C182-44FF-811E-19AE0EAC266E}" type="datetimeFigureOut">
              <a:rPr lang="es-MX" smtClean="0"/>
              <a:t>12/06/2023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DF0C46-9A8A-4103-8AEF-0A5F5BBAB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6F7135-1FF2-4013-BDB1-E730FDCE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F116-7EE6-4963-AFEC-481D864152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024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90C016-D72E-45B0-8230-E9786E06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6C91-C182-44FF-811E-19AE0EAC266E}" type="datetimeFigureOut">
              <a:rPr lang="es-MX" smtClean="0"/>
              <a:t>12/06/2023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D27D4C-9631-4C33-A5A0-9116AB46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50F15C-EF55-4EFD-948C-93893145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F116-7EE6-4963-AFEC-481D864152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952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FAF8C-D455-41E8-ABFC-1880C32D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E67C63-FCCB-4834-BA7B-7CC3CCD48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A069AB-EC1A-404E-B059-15AFDFB8B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3EA103-5EF5-47CA-9EB1-606419D1C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6C91-C182-44FF-811E-19AE0EAC266E}" type="datetimeFigureOut">
              <a:rPr lang="es-MX" smtClean="0"/>
              <a:t>12/06/2023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0C7D54-E506-47AE-A5F7-D419C45F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9F320E-B45E-4AE7-9DE7-45C3A336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F116-7EE6-4963-AFEC-481D864152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592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E3085-8F76-49E6-B658-DBF638B9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B6A27C-0248-4609-B73B-D083C0B15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F9E140-6006-4D6D-941A-C5EF5C159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AE47F8-232A-4F08-86DD-B4AE23EC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6C91-C182-44FF-811E-19AE0EAC266E}" type="datetimeFigureOut">
              <a:rPr lang="es-MX" smtClean="0"/>
              <a:t>12/06/2023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07122-4AFB-41E8-9E21-84A9672F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D33A8B-918E-4EE8-9FB5-59BCB773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F116-7EE6-4963-AFEC-481D864152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521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164A0B-625F-4DC0-A611-81FDA6B5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8AC685-FEEB-41D6-942B-A014159A2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33CDB9-BBA4-412E-B0DB-CC239113C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56C91-C182-44FF-811E-19AE0EAC266E}" type="datetimeFigureOut">
              <a:rPr lang="es-MX" smtClean="0"/>
              <a:t>12/06/2023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60D0C3-0029-4860-A7B3-165DA56DB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BCE740-914B-4A02-8531-8946D52A9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F116-7EE6-4963-AFEC-481D864152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354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3.emf"/><Relationship Id="rId4" Type="http://schemas.openxmlformats.org/officeDocument/2006/relationships/image" Target="../media/image2.png"/><Relationship Id="rId9" Type="http://schemas.openxmlformats.org/officeDocument/2006/relationships/package" Target="../embeddings/Microsoft_Word_Document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CA538B-8ADE-4F84-A635-7DA111BF3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2" y="174716"/>
            <a:ext cx="5378366" cy="457738"/>
          </a:xfrm>
          <a:prstGeom prst="rect">
            <a:avLst/>
          </a:prstGeom>
        </p:spPr>
      </p:pic>
      <p:pic>
        <p:nvPicPr>
          <p:cNvPr id="5" name="Imagen 4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094C81-FC88-4FBD-87B1-163084A50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0"/>
            <a:ext cx="1982529" cy="807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C0D51F-2CD2-409D-8956-2EF539A631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98" y="-20059"/>
            <a:ext cx="1911957" cy="7969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FE1C8A-104A-4C3C-AC8A-36BFA9031404}"/>
              </a:ext>
            </a:extLst>
          </p:cNvPr>
          <p:cNvSpPr/>
          <p:nvPr/>
        </p:nvSpPr>
        <p:spPr>
          <a:xfrm>
            <a:off x="3029108" y="6102740"/>
            <a:ext cx="4721326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202" dirty="0">
                <a:solidFill>
                  <a:srgbClr val="595959"/>
                </a:solidFill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Blvd. Tecnológico s/n, Col. Centro Sur, Puerto Peñasco, Sonora C.P. 83550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 </a:t>
            </a:r>
            <a:endParaRPr lang="es-MX" sz="100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Tels. 638 383 1217 y 638 383 1100, ext. 232</a:t>
            </a:r>
            <a:endParaRPr lang="es-MX" sz="1003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/>
              <a:t>https://www.puertopenasco.tecnm.mx/</a:t>
            </a: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A25DE5C4-13A4-493C-9A50-348D7D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" y="6030445"/>
            <a:ext cx="679722" cy="7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3F7EF0-54C4-4C96-8303-445B53B4B990}"/>
              </a:ext>
            </a:extLst>
          </p:cNvPr>
          <p:cNvGrpSpPr/>
          <p:nvPr/>
        </p:nvGrpSpPr>
        <p:grpSpPr>
          <a:xfrm>
            <a:off x="10457186" y="6151940"/>
            <a:ext cx="1256855" cy="483267"/>
            <a:chOff x="0" y="0"/>
            <a:chExt cx="958215" cy="20193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05E59D5-9F9A-4A2A-A659-17B73541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19785" r="14276" b="21963"/>
            <a:stretch/>
          </p:blipFill>
          <p:spPr bwMode="auto">
            <a:xfrm>
              <a:off x="0" y="0"/>
              <a:ext cx="413385" cy="20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B363A4-9287-4E9B-896C-6B3C90D9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26846" r="18421" b="27852"/>
            <a:stretch/>
          </p:blipFill>
          <p:spPr bwMode="auto">
            <a:xfrm>
              <a:off x="434340" y="13063"/>
              <a:ext cx="523875" cy="1358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4 CuadroTexto">
            <a:extLst>
              <a:ext uri="{FF2B5EF4-FFF2-40B4-BE49-F238E27FC236}">
                <a16:creationId xmlns:a16="http://schemas.microsoft.com/office/drawing/2014/main" id="{7A107601-2128-41A4-8867-E4D5F0F2AE3C}"/>
              </a:ext>
            </a:extLst>
          </p:cNvPr>
          <p:cNvSpPr txBox="1"/>
          <p:nvPr/>
        </p:nvSpPr>
        <p:spPr>
          <a:xfrm>
            <a:off x="3441048" y="965921"/>
            <a:ext cx="5149423" cy="461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398" b="1" dirty="0"/>
              <a:t>PLÁTICA INFORMATIVA DE TITULACIÓN</a:t>
            </a:r>
          </a:p>
        </p:txBody>
      </p:sp>
      <p:sp>
        <p:nvSpPr>
          <p:cNvPr id="15" name="5 Rectángulo">
            <a:extLst>
              <a:ext uri="{FF2B5EF4-FFF2-40B4-BE49-F238E27FC236}">
                <a16:creationId xmlns:a16="http://schemas.microsoft.com/office/drawing/2014/main" id="{7D309890-B7BB-4A49-A056-FBD0D8C62FB1}"/>
              </a:ext>
            </a:extLst>
          </p:cNvPr>
          <p:cNvSpPr/>
          <p:nvPr/>
        </p:nvSpPr>
        <p:spPr>
          <a:xfrm>
            <a:off x="2150778" y="2076061"/>
            <a:ext cx="7744066" cy="1202893"/>
          </a:xfrm>
          <a:prstGeom prst="rect">
            <a:avLst/>
          </a:prstGeom>
          <a:solidFill>
            <a:srgbClr val="B4586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804" b="1" dirty="0"/>
              <a:t>Definición</a:t>
            </a:r>
          </a:p>
          <a:p>
            <a:r>
              <a:rPr lang="es-MX" sz="1804" dirty="0"/>
              <a:t>La Titulación integral es la validación de conocimientos, habilidades y actitudes</a:t>
            </a:r>
          </a:p>
          <a:p>
            <a:r>
              <a:rPr lang="es-MX" sz="1804" dirty="0"/>
              <a:t>(competencias) que el estudiante adquirió y desarrolló durante su formación</a:t>
            </a:r>
          </a:p>
          <a:p>
            <a:r>
              <a:rPr lang="es-MX" sz="1804" dirty="0"/>
              <a:t>profesional.</a:t>
            </a:r>
          </a:p>
        </p:txBody>
      </p:sp>
      <p:sp>
        <p:nvSpPr>
          <p:cNvPr id="16" name="7 Rectángulo">
            <a:extLst>
              <a:ext uri="{FF2B5EF4-FFF2-40B4-BE49-F238E27FC236}">
                <a16:creationId xmlns:a16="http://schemas.microsoft.com/office/drawing/2014/main" id="{9F6EB09E-8F0A-4BBF-B636-F569F7E33F10}"/>
              </a:ext>
            </a:extLst>
          </p:cNvPr>
          <p:cNvSpPr/>
          <p:nvPr/>
        </p:nvSpPr>
        <p:spPr>
          <a:xfrm>
            <a:off x="2150777" y="3740026"/>
            <a:ext cx="7704857" cy="1480534"/>
          </a:xfrm>
          <a:prstGeom prst="rect">
            <a:avLst/>
          </a:prstGeom>
          <a:solidFill>
            <a:srgbClr val="B4586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804" b="1" dirty="0"/>
              <a:t>Título profesional. </a:t>
            </a:r>
            <a:r>
              <a:rPr lang="es-MX" sz="1804" dirty="0"/>
              <a:t>Es el documento legal expedido por instituciones del Estado,  descentralizadas o particulares que tengan reconocimiento de validez oficial de estudios, a favor de la persona que haya concluido los requisitos académicos correspondientes o demostrado tener los conocimientos necesarios de conformidad con la Ley General de Profesiones y otras disposiciones aplicables.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8F5A3F-96AA-46DF-B6C2-7B1DEEB24F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2973" y="6076088"/>
            <a:ext cx="996727" cy="6126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CED38A-2FEF-40D7-A309-51DCE2E282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5765" y="6076088"/>
            <a:ext cx="679722" cy="76292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B7DB07D-29D1-46BE-BD8F-793E697930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0626" y="6151940"/>
            <a:ext cx="679722" cy="6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5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CA538B-8ADE-4F84-A635-7DA111BF3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2" y="174716"/>
            <a:ext cx="5378366" cy="457738"/>
          </a:xfrm>
          <a:prstGeom prst="rect">
            <a:avLst/>
          </a:prstGeom>
        </p:spPr>
      </p:pic>
      <p:pic>
        <p:nvPicPr>
          <p:cNvPr id="5" name="Imagen 4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094C81-FC88-4FBD-87B1-163084A50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0"/>
            <a:ext cx="1982529" cy="807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C0D51F-2CD2-409D-8956-2EF539A631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98" y="-20059"/>
            <a:ext cx="1911957" cy="7969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FE1C8A-104A-4C3C-AC8A-36BFA9031404}"/>
              </a:ext>
            </a:extLst>
          </p:cNvPr>
          <p:cNvSpPr/>
          <p:nvPr/>
        </p:nvSpPr>
        <p:spPr>
          <a:xfrm>
            <a:off x="3029108" y="6102740"/>
            <a:ext cx="4721326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202" dirty="0">
                <a:solidFill>
                  <a:srgbClr val="595959"/>
                </a:solidFill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Blvd. Tecnológico s/n, Col. Centro Sur, Puerto Peñasco, Sonora C.P. 83550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 </a:t>
            </a:r>
            <a:endParaRPr lang="es-MX" sz="100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Tels. 638 383 1217 y 638 383 1100, ext. 232</a:t>
            </a:r>
            <a:endParaRPr lang="es-MX" sz="1003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/>
              <a:t>https://www.puertopenasco.tecnm.mx/</a:t>
            </a: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A25DE5C4-13A4-493C-9A50-348D7D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" y="6030445"/>
            <a:ext cx="679722" cy="7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3F7EF0-54C4-4C96-8303-445B53B4B990}"/>
              </a:ext>
            </a:extLst>
          </p:cNvPr>
          <p:cNvGrpSpPr/>
          <p:nvPr/>
        </p:nvGrpSpPr>
        <p:grpSpPr>
          <a:xfrm>
            <a:off x="10746664" y="6277762"/>
            <a:ext cx="1256855" cy="483267"/>
            <a:chOff x="0" y="0"/>
            <a:chExt cx="958215" cy="20193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05E59D5-9F9A-4A2A-A659-17B73541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19785" r="14276" b="21963"/>
            <a:stretch/>
          </p:blipFill>
          <p:spPr bwMode="auto">
            <a:xfrm>
              <a:off x="0" y="0"/>
              <a:ext cx="413385" cy="20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B363A4-9287-4E9B-896C-6B3C90D9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26846" r="18421" b="27852"/>
            <a:stretch/>
          </p:blipFill>
          <p:spPr bwMode="auto">
            <a:xfrm>
              <a:off x="434340" y="13063"/>
              <a:ext cx="523875" cy="1358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4 Rectángulo">
            <a:extLst>
              <a:ext uri="{FF2B5EF4-FFF2-40B4-BE49-F238E27FC236}">
                <a16:creationId xmlns:a16="http://schemas.microsoft.com/office/drawing/2014/main" id="{CF703DFD-7F8F-4064-A51F-B68370D7BC2B}"/>
              </a:ext>
            </a:extLst>
          </p:cNvPr>
          <p:cNvSpPr/>
          <p:nvPr/>
        </p:nvSpPr>
        <p:spPr>
          <a:xfrm>
            <a:off x="2220001" y="1123743"/>
            <a:ext cx="746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Del Departamento de Servicios Escolares</a:t>
            </a:r>
          </a:p>
          <a:p>
            <a:endParaRPr lang="es-MX" b="1" dirty="0"/>
          </a:p>
          <a:p>
            <a:pPr algn="just"/>
            <a:r>
              <a:rPr lang="es-MX" dirty="0"/>
              <a:t>1. Recibe solicitud del estudiante e integra el expediente del estudiante.</a:t>
            </a:r>
          </a:p>
          <a:p>
            <a:pPr algn="just"/>
            <a:r>
              <a:rPr lang="es-MX" dirty="0"/>
              <a:t>2. Emite al Jefe de Departamento Académico la carta de no inconveniencia para la presentación del acto protocolario de la Titulación integral.</a:t>
            </a:r>
          </a:p>
          <a:p>
            <a:pPr algn="just"/>
            <a:r>
              <a:rPr lang="es-MX" dirty="0"/>
              <a:t>3. Tramita el título y la cédula profesional.</a:t>
            </a:r>
          </a:p>
          <a:p>
            <a:endParaRPr lang="es-MX" dirty="0"/>
          </a:p>
        </p:txBody>
      </p:sp>
      <p:sp>
        <p:nvSpPr>
          <p:cNvPr id="14" name="3 Rectángulo">
            <a:extLst>
              <a:ext uri="{FF2B5EF4-FFF2-40B4-BE49-F238E27FC236}">
                <a16:creationId xmlns:a16="http://schemas.microsoft.com/office/drawing/2014/main" id="{F9F0E86B-4BFB-4455-8118-6DBCB78B4C9B}"/>
              </a:ext>
            </a:extLst>
          </p:cNvPr>
          <p:cNvSpPr/>
          <p:nvPr/>
        </p:nvSpPr>
        <p:spPr>
          <a:xfrm>
            <a:off x="2254257" y="2922277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De la Academia</a:t>
            </a:r>
          </a:p>
          <a:p>
            <a:pPr algn="just"/>
            <a:r>
              <a:rPr lang="es-MX" dirty="0"/>
              <a:t>Propone asesores tomando en cuenta el perfil profesional requerido por el enfoque y características del proyecto.</a:t>
            </a:r>
          </a:p>
        </p:txBody>
      </p:sp>
      <p:sp>
        <p:nvSpPr>
          <p:cNvPr id="15" name="4 Rectángulo">
            <a:extLst>
              <a:ext uri="{FF2B5EF4-FFF2-40B4-BE49-F238E27FC236}">
                <a16:creationId xmlns:a16="http://schemas.microsoft.com/office/drawing/2014/main" id="{50A03431-282E-436F-95AF-542E24C8A1B3}"/>
              </a:ext>
            </a:extLst>
          </p:cNvPr>
          <p:cNvSpPr/>
          <p:nvPr/>
        </p:nvSpPr>
        <p:spPr>
          <a:xfrm>
            <a:off x="2220001" y="4078508"/>
            <a:ext cx="8028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Del Jefe de Departamento Académico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Asigna asesores para el proyecto.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Emite oficio de asignación como revisor del informe final.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Emite liberación del informe final del proyecto y lo envía a la División de Estudios    Profesionales.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Programa fecha del Acto Protocolario.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1CA901-E8A0-4696-A540-54C965C58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9305" y="6214568"/>
            <a:ext cx="749873" cy="6096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315283E-8508-4067-B20C-CC2FD360D2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2751" y="6090600"/>
            <a:ext cx="682811" cy="7620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20E39A-568B-4844-915D-44170BFA0D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6036" y="6187133"/>
            <a:ext cx="67671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9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CA538B-8ADE-4F84-A635-7DA111BF3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2" y="174716"/>
            <a:ext cx="5378366" cy="457738"/>
          </a:xfrm>
          <a:prstGeom prst="rect">
            <a:avLst/>
          </a:prstGeom>
        </p:spPr>
      </p:pic>
      <p:pic>
        <p:nvPicPr>
          <p:cNvPr id="5" name="Imagen 4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094C81-FC88-4FBD-87B1-163084A50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0"/>
            <a:ext cx="1982529" cy="807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C0D51F-2CD2-409D-8956-2EF539A631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98" y="-20059"/>
            <a:ext cx="1911957" cy="7969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FE1C8A-104A-4C3C-AC8A-36BFA9031404}"/>
              </a:ext>
            </a:extLst>
          </p:cNvPr>
          <p:cNvSpPr/>
          <p:nvPr/>
        </p:nvSpPr>
        <p:spPr>
          <a:xfrm>
            <a:off x="3029108" y="6102740"/>
            <a:ext cx="4721326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202" dirty="0">
                <a:solidFill>
                  <a:srgbClr val="595959"/>
                </a:solidFill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Blvd. Tecnológico s/n, Col. Centro Sur, Puerto Peñasco, Sonora C.P. 83550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 </a:t>
            </a:r>
            <a:endParaRPr lang="es-MX" sz="100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Tels. 638 383 1217 y 638 383 1100, ext. 232</a:t>
            </a:r>
            <a:endParaRPr lang="es-MX" sz="1003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/>
              <a:t>https://www.puertopenasco.tecnm.mx/</a:t>
            </a: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A25DE5C4-13A4-493C-9A50-348D7D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" y="6030445"/>
            <a:ext cx="679722" cy="7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3F7EF0-54C4-4C96-8303-445B53B4B990}"/>
              </a:ext>
            </a:extLst>
          </p:cNvPr>
          <p:cNvGrpSpPr/>
          <p:nvPr/>
        </p:nvGrpSpPr>
        <p:grpSpPr>
          <a:xfrm>
            <a:off x="10758813" y="6277762"/>
            <a:ext cx="1256855" cy="483267"/>
            <a:chOff x="0" y="0"/>
            <a:chExt cx="958215" cy="20193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05E59D5-9F9A-4A2A-A659-17B73541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19785" r="14276" b="21963"/>
            <a:stretch/>
          </p:blipFill>
          <p:spPr bwMode="auto">
            <a:xfrm>
              <a:off x="0" y="0"/>
              <a:ext cx="413385" cy="20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B363A4-9287-4E9B-896C-6B3C90D9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26846" r="18421" b="27852"/>
            <a:stretch/>
          </p:blipFill>
          <p:spPr bwMode="auto">
            <a:xfrm>
              <a:off x="434340" y="13063"/>
              <a:ext cx="523875" cy="1358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3 Rectángulo">
            <a:extLst>
              <a:ext uri="{FF2B5EF4-FFF2-40B4-BE49-F238E27FC236}">
                <a16:creationId xmlns:a16="http://schemas.microsoft.com/office/drawing/2014/main" id="{DB552D53-344A-49EB-9FBB-776D0DDEF1B3}"/>
              </a:ext>
            </a:extLst>
          </p:cNvPr>
          <p:cNvSpPr/>
          <p:nvPr/>
        </p:nvSpPr>
        <p:spPr>
          <a:xfrm>
            <a:off x="2365065" y="106440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Del Asesor</a:t>
            </a:r>
          </a:p>
          <a:p>
            <a:pPr algn="just"/>
            <a:r>
              <a:rPr lang="es-MX" dirty="0"/>
              <a:t>1. Asesora al estudiante en el proyecto, a partir de que cursa la asignatura de formulación y evaluación de proyectos (o su equivalente) o al ser asignado a una tesis o tesina; hasta terminar el proceso de titulación integral.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2. Sugiere al estudiante mejoras del contenido y/o presentación del proyecto.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3. Emite visto bueno del informe del proyecto, y lo envía al Departamento Académico para la designación de los revisores.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4. Participa como presidente en el acto protocolario de la Titulación integral.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5. Decide en colaboración con el estudiante la estructura y el contenido del informe final considerando las características del tema. En caso de la Residencia Profesional, deberá ser un tema acorde a su perfil profesional, en cuyo caso no se deberá modificar el informe técnico para su Titulación integral.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46EE35-44CB-472D-B7BA-F1C981168C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1454" y="6224329"/>
            <a:ext cx="749873" cy="6096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899CD3A-F526-47CD-A83F-B03F34A473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8643" y="6090600"/>
            <a:ext cx="682811" cy="7620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A361106-A7B3-4E18-A7E3-61537D5EC7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1928" y="6180287"/>
            <a:ext cx="67671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CA538B-8ADE-4F84-A635-7DA111BF3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2" y="174716"/>
            <a:ext cx="5378366" cy="457738"/>
          </a:xfrm>
          <a:prstGeom prst="rect">
            <a:avLst/>
          </a:prstGeom>
        </p:spPr>
      </p:pic>
      <p:pic>
        <p:nvPicPr>
          <p:cNvPr id="5" name="Imagen 4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094C81-FC88-4FBD-87B1-163084A50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0"/>
            <a:ext cx="1982529" cy="807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C0D51F-2CD2-409D-8956-2EF539A631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98" y="-20059"/>
            <a:ext cx="1911957" cy="7969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FE1C8A-104A-4C3C-AC8A-36BFA9031404}"/>
              </a:ext>
            </a:extLst>
          </p:cNvPr>
          <p:cNvSpPr/>
          <p:nvPr/>
        </p:nvSpPr>
        <p:spPr>
          <a:xfrm>
            <a:off x="3029108" y="6102740"/>
            <a:ext cx="4721326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202" dirty="0">
                <a:solidFill>
                  <a:srgbClr val="595959"/>
                </a:solidFill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Blvd. Tecnológico s/n, Col. Centro Sur, Puerto Peñasco, Sonora C.P. 83550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 </a:t>
            </a:r>
            <a:endParaRPr lang="es-MX" sz="100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Tels. 638 383 1217 y 638 383 1100, ext. 232</a:t>
            </a:r>
            <a:endParaRPr lang="es-MX" sz="1003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/>
              <a:t>https://www.puertopenasco.tecnm.mx/</a:t>
            </a: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A25DE5C4-13A4-493C-9A50-348D7D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" y="6030445"/>
            <a:ext cx="679722" cy="7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3F7EF0-54C4-4C96-8303-445B53B4B990}"/>
              </a:ext>
            </a:extLst>
          </p:cNvPr>
          <p:cNvGrpSpPr/>
          <p:nvPr/>
        </p:nvGrpSpPr>
        <p:grpSpPr>
          <a:xfrm>
            <a:off x="10813776" y="6277762"/>
            <a:ext cx="1256855" cy="483267"/>
            <a:chOff x="0" y="0"/>
            <a:chExt cx="958215" cy="20193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05E59D5-9F9A-4A2A-A659-17B73541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19785" r="14276" b="21963"/>
            <a:stretch/>
          </p:blipFill>
          <p:spPr bwMode="auto">
            <a:xfrm>
              <a:off x="0" y="0"/>
              <a:ext cx="413385" cy="20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B363A4-9287-4E9B-896C-6B3C90D9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26846" r="18421" b="27852"/>
            <a:stretch/>
          </p:blipFill>
          <p:spPr bwMode="auto">
            <a:xfrm>
              <a:off x="434340" y="13063"/>
              <a:ext cx="523875" cy="1358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3 Rectángulo">
            <a:extLst>
              <a:ext uri="{FF2B5EF4-FFF2-40B4-BE49-F238E27FC236}">
                <a16:creationId xmlns:a16="http://schemas.microsoft.com/office/drawing/2014/main" id="{F9A14931-71DE-4302-AB60-DF00F7CC0610}"/>
              </a:ext>
            </a:extLst>
          </p:cNvPr>
          <p:cNvSpPr/>
          <p:nvPr/>
        </p:nvSpPr>
        <p:spPr>
          <a:xfrm>
            <a:off x="2401305" y="1217320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De los Revisores</a:t>
            </a:r>
          </a:p>
          <a:p>
            <a:pPr algn="just"/>
            <a:endParaRPr lang="es-MX" b="1" dirty="0"/>
          </a:p>
          <a:p>
            <a:pPr algn="just"/>
            <a:r>
              <a:rPr lang="es-MX" dirty="0"/>
              <a:t>1. Revisa el informe del proyecto y comunica al estudiante de las sugerencias para mejorar el contenido y/o presentación del mismo.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2. Emite visto bueno del informe del proyecto y lo entrega al Departamento Académico, en un periodo no mayor a 10 días hábiles a partir de su designación por el Jefe de Departamento Académico correspondiente.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3. Participa como sinodal en el acto protocolario de Titulación integral.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4. Su responsabilidad se inicia con su designación y se dan por terminadas con el acto protocolario de la Titulación integral.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2D0A50-B3D5-46C4-B966-702197026C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6417" y="6214568"/>
            <a:ext cx="749873" cy="6096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12C998D-5FC6-4F2A-92D4-203108C3BD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3606" y="6136429"/>
            <a:ext cx="682811" cy="7620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11CD9A1-E694-4B3E-BC92-300E358D79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2493" y="6208583"/>
            <a:ext cx="67671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1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CA538B-8ADE-4F84-A635-7DA111BF3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2" y="174716"/>
            <a:ext cx="5378366" cy="457738"/>
          </a:xfrm>
          <a:prstGeom prst="rect">
            <a:avLst/>
          </a:prstGeom>
        </p:spPr>
      </p:pic>
      <p:pic>
        <p:nvPicPr>
          <p:cNvPr id="5" name="Imagen 4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094C81-FC88-4FBD-87B1-163084A50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0"/>
            <a:ext cx="1982529" cy="807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C0D51F-2CD2-409D-8956-2EF539A631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98" y="-20059"/>
            <a:ext cx="1911957" cy="7969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FE1C8A-104A-4C3C-AC8A-36BFA9031404}"/>
              </a:ext>
            </a:extLst>
          </p:cNvPr>
          <p:cNvSpPr/>
          <p:nvPr/>
        </p:nvSpPr>
        <p:spPr>
          <a:xfrm>
            <a:off x="3029108" y="6102740"/>
            <a:ext cx="4721326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202" dirty="0">
                <a:solidFill>
                  <a:srgbClr val="595959"/>
                </a:solidFill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Blvd. Tecnológico s/n, Col. Centro Sur, Puerto Peñasco, Sonora C.P. 83550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 </a:t>
            </a:r>
            <a:endParaRPr lang="es-MX" sz="100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Tels. 638 383 1217 y 638 383 1100, ext. 232</a:t>
            </a:r>
            <a:endParaRPr lang="es-MX" sz="1003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/>
              <a:t>https://www.puertopenasco.tecnm.mx/</a:t>
            </a: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A25DE5C4-13A4-493C-9A50-348D7D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" y="6030445"/>
            <a:ext cx="679722" cy="7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3F7EF0-54C4-4C96-8303-445B53B4B990}"/>
              </a:ext>
            </a:extLst>
          </p:cNvPr>
          <p:cNvGrpSpPr/>
          <p:nvPr/>
        </p:nvGrpSpPr>
        <p:grpSpPr>
          <a:xfrm>
            <a:off x="10813776" y="6277762"/>
            <a:ext cx="1256855" cy="483267"/>
            <a:chOff x="0" y="0"/>
            <a:chExt cx="958215" cy="20193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05E59D5-9F9A-4A2A-A659-17B73541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19785" r="14276" b="21963"/>
            <a:stretch/>
          </p:blipFill>
          <p:spPr bwMode="auto">
            <a:xfrm>
              <a:off x="0" y="0"/>
              <a:ext cx="413385" cy="20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B363A4-9287-4E9B-896C-6B3C90D9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26846" r="18421" b="27852"/>
            <a:stretch/>
          </p:blipFill>
          <p:spPr bwMode="auto">
            <a:xfrm>
              <a:off x="434340" y="13063"/>
              <a:ext cx="523875" cy="1358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3 Rectángulo">
            <a:extLst>
              <a:ext uri="{FF2B5EF4-FFF2-40B4-BE49-F238E27FC236}">
                <a16:creationId xmlns:a16="http://schemas.microsoft.com/office/drawing/2014/main" id="{BD7B9342-4518-41D9-A11C-EF33180AF4A4}"/>
              </a:ext>
            </a:extLst>
          </p:cNvPr>
          <p:cNvSpPr/>
          <p:nvPr/>
        </p:nvSpPr>
        <p:spPr>
          <a:xfrm>
            <a:off x="2558336" y="648615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Del Estudiante</a:t>
            </a:r>
          </a:p>
          <a:p>
            <a:endParaRPr lang="es-MX" b="1" dirty="0"/>
          </a:p>
          <a:p>
            <a:r>
              <a:rPr lang="es-MX" dirty="0"/>
              <a:t>1. Debe elaborar un proyecto acorde a su perfil profesional mediante el informe técnico de residencia profesional, proyecto de innovación tecnológica, proyecto de investigación, tesis, entre otros.</a:t>
            </a:r>
          </a:p>
          <a:p>
            <a:endParaRPr lang="es-MX" dirty="0"/>
          </a:p>
          <a:p>
            <a:r>
              <a:rPr lang="es-MX" dirty="0"/>
              <a:t>2. Tiene derecho a cambiar de proyecto, investigación o asesor, por causas  justificadas. Previa solicitud por escrito a la oficina de titulación, indicando los motivos.</a:t>
            </a:r>
          </a:p>
          <a:p>
            <a:endParaRPr lang="es-MX" dirty="0"/>
          </a:p>
          <a:p>
            <a:r>
              <a:rPr lang="es-MX" dirty="0"/>
              <a:t>3. Debe presentar solicitud a la oficina de titulación para la sustentación del acto protocolario de Titulación integral.  </a:t>
            </a:r>
          </a:p>
          <a:p>
            <a:endParaRPr lang="es-MX" dirty="0"/>
          </a:p>
          <a:p>
            <a:r>
              <a:rPr lang="es-MX" dirty="0"/>
              <a:t>4. Debe exponer en forma oral los resultados únicamente de la tesis ante un jurado designado por el departamento académico correspondiente.</a:t>
            </a:r>
          </a:p>
          <a:p>
            <a:endParaRPr lang="es-MX" dirty="0"/>
          </a:p>
          <a:p>
            <a:r>
              <a:rPr lang="es-MX" dirty="0"/>
              <a:t>5. Si no presenta proyecto, puede obtener un Testimonio de Desempeño Satisfactorio o Sobresaliente en el Examen General de Egreso de Licenciatura (EGEL) del CENEVAL.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BA281C-322D-4CD8-8DDB-BD38C1C658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3903" y="6248347"/>
            <a:ext cx="749873" cy="6096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87D00A-8C9B-4CED-908B-254C0C9652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7561" y="6138362"/>
            <a:ext cx="682811" cy="7620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7C0E02-3F5C-4F4C-A711-73F0DE9646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4080" y="6220912"/>
            <a:ext cx="67671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81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CA538B-8ADE-4F84-A635-7DA111BF3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2" y="174716"/>
            <a:ext cx="5378366" cy="457738"/>
          </a:xfrm>
          <a:prstGeom prst="rect">
            <a:avLst/>
          </a:prstGeom>
        </p:spPr>
      </p:pic>
      <p:pic>
        <p:nvPicPr>
          <p:cNvPr id="5" name="Imagen 4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094C81-FC88-4FBD-87B1-163084A50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0"/>
            <a:ext cx="1982529" cy="807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C0D51F-2CD2-409D-8956-2EF539A631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98" y="-20059"/>
            <a:ext cx="1911957" cy="7969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FE1C8A-104A-4C3C-AC8A-36BFA9031404}"/>
              </a:ext>
            </a:extLst>
          </p:cNvPr>
          <p:cNvSpPr/>
          <p:nvPr/>
        </p:nvSpPr>
        <p:spPr>
          <a:xfrm>
            <a:off x="3029108" y="6102740"/>
            <a:ext cx="4721326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202" dirty="0">
                <a:solidFill>
                  <a:srgbClr val="595959"/>
                </a:solidFill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Blvd. Tecnológico s/n, Col. Centro Sur, Puerto Peñasco, Sonora C.P. 83550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 </a:t>
            </a:r>
            <a:endParaRPr lang="es-MX" sz="100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Tels. 638 383 1217 y 638 383 1100, ext. 232</a:t>
            </a:r>
            <a:endParaRPr lang="es-MX" sz="1003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/>
              <a:t>https://www.puertopenasco.tecnm.mx/</a:t>
            </a: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A25DE5C4-13A4-493C-9A50-348D7D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" y="6030445"/>
            <a:ext cx="679722" cy="7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3F7EF0-54C4-4C96-8303-445B53B4B990}"/>
              </a:ext>
            </a:extLst>
          </p:cNvPr>
          <p:cNvGrpSpPr/>
          <p:nvPr/>
        </p:nvGrpSpPr>
        <p:grpSpPr>
          <a:xfrm>
            <a:off x="10813776" y="6205467"/>
            <a:ext cx="1256855" cy="483267"/>
            <a:chOff x="0" y="0"/>
            <a:chExt cx="958215" cy="20193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05E59D5-9F9A-4A2A-A659-17B73541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19785" r="14276" b="21963"/>
            <a:stretch/>
          </p:blipFill>
          <p:spPr bwMode="auto">
            <a:xfrm>
              <a:off x="0" y="0"/>
              <a:ext cx="413385" cy="20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B363A4-9287-4E9B-896C-6B3C90D9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26846" r="18421" b="27852"/>
            <a:stretch/>
          </p:blipFill>
          <p:spPr bwMode="auto">
            <a:xfrm>
              <a:off x="434340" y="13063"/>
              <a:ext cx="523875" cy="1358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4 Rectángulo">
            <a:extLst>
              <a:ext uri="{FF2B5EF4-FFF2-40B4-BE49-F238E27FC236}">
                <a16:creationId xmlns:a16="http://schemas.microsoft.com/office/drawing/2014/main" id="{7210064A-3023-4F9F-B848-6B6BBC6590B3}"/>
              </a:ext>
            </a:extLst>
          </p:cNvPr>
          <p:cNvSpPr/>
          <p:nvPr/>
        </p:nvSpPr>
        <p:spPr>
          <a:xfrm>
            <a:off x="2611072" y="1727028"/>
            <a:ext cx="7632848" cy="2585323"/>
          </a:xfrm>
          <a:prstGeom prst="rect">
            <a:avLst/>
          </a:prstGeom>
          <a:solidFill>
            <a:srgbClr val="B4586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Para ser acreedor a la mención honorífica, el egresado deberá cumplir con alguna de las siguientes alternativas:</a:t>
            </a:r>
          </a:p>
          <a:p>
            <a:endParaRPr lang="es-MX" dirty="0"/>
          </a:p>
          <a:p>
            <a:pPr marL="342900" indent="-342900">
              <a:buAutoNum type="alphaLcParenR"/>
            </a:pPr>
            <a:r>
              <a:rPr lang="es-MX" dirty="0">
                <a:solidFill>
                  <a:srgbClr val="000000"/>
                </a:solidFill>
              </a:rPr>
              <a:t>Obtener un Testimonio de Desempeño Sobresaliente en el Examen General de Egreso de Licenciatura (EGEL) del Centro Nacional de Evaluación para la Educación Superior, A. C. (CENEVAL).</a:t>
            </a:r>
          </a:p>
          <a:p>
            <a:pPr marL="342900" indent="-342900">
              <a:buAutoNum type="alphaLcParenR"/>
            </a:pPr>
            <a:endParaRPr lang="es-MX" dirty="0"/>
          </a:p>
          <a:p>
            <a:r>
              <a:rPr lang="es-MX" dirty="0"/>
              <a:t>b) Presentar y defender su proyecto con un desempeño excelente para</a:t>
            </a:r>
          </a:p>
          <a:p>
            <a:r>
              <a:rPr lang="es-MX" dirty="0"/>
              <a:t>    que el jurado determine por unanimidad si se le otorga la mención honorífica.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DE459C-1892-4A9F-8090-711A6E310B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2718" y="6205467"/>
            <a:ext cx="749873" cy="6096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F328087-59CA-404F-8D34-11C851422D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4314" y="6102740"/>
            <a:ext cx="682811" cy="7620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69A1172-25C0-42D4-8ECD-189EF33653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7599" y="6174984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9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CA538B-8ADE-4F84-A635-7DA111BF3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2" y="174716"/>
            <a:ext cx="5378366" cy="457738"/>
          </a:xfrm>
          <a:prstGeom prst="rect">
            <a:avLst/>
          </a:prstGeom>
        </p:spPr>
      </p:pic>
      <p:pic>
        <p:nvPicPr>
          <p:cNvPr id="5" name="Imagen 4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094C81-FC88-4FBD-87B1-163084A50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0"/>
            <a:ext cx="1982529" cy="807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C0D51F-2CD2-409D-8956-2EF539A631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98" y="-20059"/>
            <a:ext cx="1911957" cy="7969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FE1C8A-104A-4C3C-AC8A-36BFA9031404}"/>
              </a:ext>
            </a:extLst>
          </p:cNvPr>
          <p:cNvSpPr/>
          <p:nvPr/>
        </p:nvSpPr>
        <p:spPr>
          <a:xfrm>
            <a:off x="3029108" y="6102740"/>
            <a:ext cx="4721326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202" dirty="0">
                <a:solidFill>
                  <a:srgbClr val="595959"/>
                </a:solidFill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Blvd. Tecnológico s/n, Col. Centro Sur, Puerto Peñasco, Sonora C.P. 83550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 </a:t>
            </a:r>
            <a:endParaRPr lang="es-MX" sz="100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Tels. 638 383 1217 y 638 383 1100, ext. 232</a:t>
            </a:r>
            <a:endParaRPr lang="es-MX" sz="1003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/>
              <a:t>https://www.puertopenasco.tecnm.mx/</a:t>
            </a: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A25DE5C4-13A4-493C-9A50-348D7D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" y="6030445"/>
            <a:ext cx="679722" cy="7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3F7EF0-54C4-4C96-8303-445B53B4B990}"/>
              </a:ext>
            </a:extLst>
          </p:cNvPr>
          <p:cNvGrpSpPr/>
          <p:nvPr/>
        </p:nvGrpSpPr>
        <p:grpSpPr>
          <a:xfrm>
            <a:off x="10750801" y="6293486"/>
            <a:ext cx="1256855" cy="483267"/>
            <a:chOff x="0" y="0"/>
            <a:chExt cx="958215" cy="20193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05E59D5-9F9A-4A2A-A659-17B73541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19785" r="14276" b="21963"/>
            <a:stretch/>
          </p:blipFill>
          <p:spPr bwMode="auto">
            <a:xfrm>
              <a:off x="0" y="0"/>
              <a:ext cx="413385" cy="20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B363A4-9287-4E9B-896C-6B3C90D9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26846" r="18421" b="27852"/>
            <a:stretch/>
          </p:blipFill>
          <p:spPr bwMode="auto">
            <a:xfrm>
              <a:off x="434340" y="13063"/>
              <a:ext cx="523875" cy="1358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3 CuadroTexto">
            <a:extLst>
              <a:ext uri="{FF2B5EF4-FFF2-40B4-BE49-F238E27FC236}">
                <a16:creationId xmlns:a16="http://schemas.microsoft.com/office/drawing/2014/main" id="{C80F84D2-762F-4DE5-83B0-836B54231C06}"/>
              </a:ext>
            </a:extLst>
          </p:cNvPr>
          <p:cNvSpPr txBox="1"/>
          <p:nvPr/>
        </p:nvSpPr>
        <p:spPr>
          <a:xfrm>
            <a:off x="3301405" y="1491941"/>
            <a:ext cx="5760640" cy="954107"/>
          </a:xfrm>
          <a:prstGeom prst="rect">
            <a:avLst/>
          </a:prstGeom>
          <a:solidFill>
            <a:srgbClr val="B4586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  GRACIAS POR SU ATENCIÓN</a:t>
            </a:r>
          </a:p>
          <a:p>
            <a:pPr algn="ctr"/>
            <a:endParaRPr lang="es-MX" sz="2800" dirty="0"/>
          </a:p>
        </p:txBody>
      </p:sp>
      <p:sp>
        <p:nvSpPr>
          <p:cNvPr id="14" name="6 CuadroTexto">
            <a:extLst>
              <a:ext uri="{FF2B5EF4-FFF2-40B4-BE49-F238E27FC236}">
                <a16:creationId xmlns:a16="http://schemas.microsoft.com/office/drawing/2014/main" id="{A2AD79FE-4BEE-46B8-9803-6250E33CE9A8}"/>
              </a:ext>
            </a:extLst>
          </p:cNvPr>
          <p:cNvSpPr txBox="1"/>
          <p:nvPr/>
        </p:nvSpPr>
        <p:spPr>
          <a:xfrm>
            <a:off x="4907868" y="2633764"/>
            <a:ext cx="2376264" cy="461665"/>
          </a:xfrm>
          <a:prstGeom prst="rect">
            <a:avLst/>
          </a:prstGeom>
          <a:solidFill>
            <a:srgbClr val="B4586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CONTACTOS:</a:t>
            </a:r>
          </a:p>
        </p:txBody>
      </p:sp>
      <p:pic>
        <p:nvPicPr>
          <p:cNvPr id="1026" name="Picture 2" descr="Vista previa de imagen">
            <a:extLst>
              <a:ext uri="{FF2B5EF4-FFF2-40B4-BE49-F238E27FC236}">
                <a16:creationId xmlns:a16="http://schemas.microsoft.com/office/drawing/2014/main" id="{AD3F5328-A436-4440-B4C4-256DE860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84" y="3305535"/>
            <a:ext cx="4967724" cy="261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05E3ACB-E780-41FC-87AB-3FFCA3572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9" y="3305535"/>
            <a:ext cx="4080783" cy="22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2B941D6-53A3-4231-B1AB-8410809C2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9162" y="6248347"/>
            <a:ext cx="749873" cy="6096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99552E9-D258-4043-A0AD-36B287FDA5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0455" y="6097305"/>
            <a:ext cx="682811" cy="7620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B4C419-37EF-4BA4-BBFD-4A4FD219F9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03740" y="6195916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2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CA538B-8ADE-4F84-A635-7DA111BF3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2" y="174716"/>
            <a:ext cx="5378366" cy="457738"/>
          </a:xfrm>
          <a:prstGeom prst="rect">
            <a:avLst/>
          </a:prstGeom>
        </p:spPr>
      </p:pic>
      <p:pic>
        <p:nvPicPr>
          <p:cNvPr id="5" name="Imagen 4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094C81-FC88-4FBD-87B1-163084A50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0"/>
            <a:ext cx="1982529" cy="807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C0D51F-2CD2-409D-8956-2EF539A631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98" y="-20059"/>
            <a:ext cx="1911957" cy="7969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FE1C8A-104A-4C3C-AC8A-36BFA9031404}"/>
              </a:ext>
            </a:extLst>
          </p:cNvPr>
          <p:cNvSpPr/>
          <p:nvPr/>
        </p:nvSpPr>
        <p:spPr>
          <a:xfrm>
            <a:off x="3029108" y="6102740"/>
            <a:ext cx="4721326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202" dirty="0">
                <a:solidFill>
                  <a:srgbClr val="595959"/>
                </a:solidFill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Blvd. Tecnológico s/n, Col. Centro Sur, Puerto Peñasco, Sonora C.P. 83550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 </a:t>
            </a:r>
            <a:endParaRPr lang="es-MX" sz="100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Tels. 638 383 1217 y 638 383 1100, ext. 232</a:t>
            </a:r>
            <a:endParaRPr lang="es-MX" sz="1003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/>
              <a:t>https://www.puertopenasco.tecnm.mx/</a:t>
            </a: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A25DE5C4-13A4-493C-9A50-348D7D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" y="6030445"/>
            <a:ext cx="679722" cy="7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3F7EF0-54C4-4C96-8303-445B53B4B990}"/>
              </a:ext>
            </a:extLst>
          </p:cNvPr>
          <p:cNvGrpSpPr/>
          <p:nvPr/>
        </p:nvGrpSpPr>
        <p:grpSpPr>
          <a:xfrm>
            <a:off x="10592611" y="6223311"/>
            <a:ext cx="1256855" cy="483267"/>
            <a:chOff x="0" y="0"/>
            <a:chExt cx="958215" cy="20193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05E59D5-9F9A-4A2A-A659-17B73541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19785" r="14276" b="21963"/>
            <a:stretch/>
          </p:blipFill>
          <p:spPr bwMode="auto">
            <a:xfrm>
              <a:off x="0" y="0"/>
              <a:ext cx="413385" cy="20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B363A4-9287-4E9B-896C-6B3C90D9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26846" r="18421" b="27852"/>
            <a:stretch/>
          </p:blipFill>
          <p:spPr bwMode="auto">
            <a:xfrm>
              <a:off x="434340" y="13063"/>
              <a:ext cx="523875" cy="1358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3 Rectángulo">
            <a:extLst>
              <a:ext uri="{FF2B5EF4-FFF2-40B4-BE49-F238E27FC236}">
                <a16:creationId xmlns:a16="http://schemas.microsoft.com/office/drawing/2014/main" id="{C1B4DDDA-4F1A-45AE-8643-0773519DFE37}"/>
              </a:ext>
            </a:extLst>
          </p:cNvPr>
          <p:cNvSpPr/>
          <p:nvPr/>
        </p:nvSpPr>
        <p:spPr>
          <a:xfrm>
            <a:off x="1526796" y="872301"/>
            <a:ext cx="9211112" cy="5089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4" b="1" dirty="0"/>
              <a:t>De los requisitos</a:t>
            </a:r>
          </a:p>
          <a:p>
            <a:pPr algn="ctr"/>
            <a:endParaRPr lang="es-MX" sz="1804" b="1" dirty="0"/>
          </a:p>
          <a:p>
            <a:r>
              <a:rPr lang="es-MX" sz="1804" dirty="0"/>
              <a:t>a) La acreditación del </a:t>
            </a:r>
            <a:r>
              <a:rPr lang="es-MX" sz="1804" b="1" dirty="0"/>
              <a:t>100% </a:t>
            </a:r>
            <a:r>
              <a:rPr lang="es-MX" sz="1804" dirty="0"/>
              <a:t>de los créditos de su plan de estudios.</a:t>
            </a:r>
          </a:p>
          <a:p>
            <a:endParaRPr lang="es-MX" sz="1804" dirty="0"/>
          </a:p>
          <a:p>
            <a:pPr algn="just"/>
            <a:r>
              <a:rPr lang="es-MX" sz="1804" dirty="0"/>
              <a:t>b) La acreditación de un programa de lengua extranjera, presentando un certificado o constancia emitido por una Institución u Organismo Nacional o Internacional con validez oficial, el cual debe validar las siguientes competencias: habilidades de comprensión auditiva y de lectura, así como la expresión oral y escrita de temas técnico científicos relacionados con el perfil profesional.</a:t>
            </a:r>
          </a:p>
          <a:p>
            <a:endParaRPr lang="es-MX" sz="1804" dirty="0"/>
          </a:p>
          <a:p>
            <a:pPr algn="just"/>
            <a:r>
              <a:rPr lang="es-MX" sz="1804" dirty="0"/>
              <a:t>c) El Servicio Social ya deberá estar liberado.</a:t>
            </a:r>
          </a:p>
          <a:p>
            <a:pPr algn="just"/>
            <a:endParaRPr lang="es-MX" sz="1804" dirty="0"/>
          </a:p>
          <a:p>
            <a:pPr algn="just"/>
            <a:r>
              <a:rPr lang="es-MX" sz="1804" dirty="0"/>
              <a:t>d) Constancia de no inconveniencia para la realización del acto protocolario de la Titulación integral emitida por el Departamento de Servicios Escolares.</a:t>
            </a:r>
          </a:p>
          <a:p>
            <a:pPr algn="just"/>
            <a:endParaRPr lang="es-MX" sz="1804" dirty="0"/>
          </a:p>
          <a:p>
            <a:pPr algn="just"/>
            <a:r>
              <a:rPr lang="es-MX" sz="1804" dirty="0"/>
              <a:t>e) Documento probatorio de no adeudo económico, material o equipo con las oficinas, laboratorios y centro de información en la institución de la cual egresó, o en cualquier otra por la cual haya transitado.</a:t>
            </a:r>
          </a:p>
          <a:p>
            <a:pPr algn="just"/>
            <a:endParaRPr lang="es-MX" sz="1804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8CEA3F-61E9-4B6C-88C5-C2863D6F34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3405" y="6151376"/>
            <a:ext cx="999831" cy="6096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7475B0-0BE7-42E1-82AD-49A7FAB4B3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1219" y="6083912"/>
            <a:ext cx="682811" cy="7620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233C4FC-B7FC-4B99-86B0-2BB86C1BAF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0761" y="6123941"/>
            <a:ext cx="67671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4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CA538B-8ADE-4F84-A635-7DA111BF3D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2" y="174716"/>
            <a:ext cx="5378366" cy="457738"/>
          </a:xfrm>
          <a:prstGeom prst="rect">
            <a:avLst/>
          </a:prstGeom>
        </p:spPr>
      </p:pic>
      <p:pic>
        <p:nvPicPr>
          <p:cNvPr id="5" name="Imagen 4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094C81-FC88-4FBD-87B1-163084A503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0"/>
            <a:ext cx="1982529" cy="807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C0D51F-2CD2-409D-8956-2EF539A6310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98" y="-20059"/>
            <a:ext cx="1911957" cy="7969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FE1C8A-104A-4C3C-AC8A-36BFA9031404}"/>
              </a:ext>
            </a:extLst>
          </p:cNvPr>
          <p:cNvSpPr/>
          <p:nvPr/>
        </p:nvSpPr>
        <p:spPr>
          <a:xfrm>
            <a:off x="3029108" y="6102740"/>
            <a:ext cx="4721326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202" dirty="0">
                <a:solidFill>
                  <a:srgbClr val="595959"/>
                </a:solidFill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Blvd. Tecnológico s/n, Col. Centro Sur, Puerto Peñasco, Sonora C.P. 83550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 </a:t>
            </a:r>
            <a:endParaRPr lang="es-MX" sz="100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Tels. 638 383 1217 y 638 383 1100, ext. 232</a:t>
            </a:r>
            <a:endParaRPr lang="es-MX" sz="1003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/>
              <a:t>https://www.puertopenasco.tecnm.mx/</a:t>
            </a: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A25DE5C4-13A4-493C-9A50-348D7D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" y="6030445"/>
            <a:ext cx="679722" cy="7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3F7EF0-54C4-4C96-8303-445B53B4B990}"/>
              </a:ext>
            </a:extLst>
          </p:cNvPr>
          <p:cNvGrpSpPr/>
          <p:nvPr/>
        </p:nvGrpSpPr>
        <p:grpSpPr>
          <a:xfrm>
            <a:off x="10576827" y="6249478"/>
            <a:ext cx="1256855" cy="483267"/>
            <a:chOff x="0" y="0"/>
            <a:chExt cx="958215" cy="20193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05E59D5-9F9A-4A2A-A659-17B73541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19785" r="14276" b="21963"/>
            <a:stretch/>
          </p:blipFill>
          <p:spPr bwMode="auto">
            <a:xfrm>
              <a:off x="0" y="0"/>
              <a:ext cx="413385" cy="20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B363A4-9287-4E9B-896C-6B3C90D9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26846" r="18421" b="27852"/>
            <a:stretch/>
          </p:blipFill>
          <p:spPr bwMode="auto">
            <a:xfrm>
              <a:off x="434340" y="13063"/>
              <a:ext cx="523875" cy="1358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4ADFE749-A6CD-42C5-8171-00120A6E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420" y="758772"/>
            <a:ext cx="1156456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CONTROL 15 EN ADELANTE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323AE571-3A53-4113-8DE9-734637001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715" y="1313584"/>
            <a:ext cx="5240192" cy="619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INSTITUTO TECNOLÓGICO SUPERIOR DE PUERTO PEÑASCO</a:t>
            </a:r>
            <a:endParaRPr kumimoji="0" lang="es-ES" altLang="es-MX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FORMATO DE SOLICITUD DEL ESTUDIANTE PARA LA TITULACIÓN INTEGRAL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769BDBBC-FF05-4325-8D8A-4A0B75440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420" y="1264371"/>
            <a:ext cx="115645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977AE83E-7DA7-40AC-A30D-74C5872D3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434451"/>
              </p:ext>
            </p:extLst>
          </p:nvPr>
        </p:nvGraphicFramePr>
        <p:xfrm>
          <a:off x="3261981" y="2091602"/>
          <a:ext cx="6595817" cy="406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ocument" r:id="rId9" imgW="5623788" imgH="3984220" progId="Word.Document.12">
                  <p:embed/>
                </p:oleObj>
              </mc:Choice>
              <mc:Fallback>
                <p:oleObj name="Document" r:id="rId9" imgW="5623788" imgH="39842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61981" y="2091602"/>
                        <a:ext cx="6595817" cy="406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D6A0DDD3-0436-4AE4-AA52-90DCAAEF3F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7175" y="6158851"/>
            <a:ext cx="999831" cy="60965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B2C2DB9-DC7D-47BB-B113-91342E3368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4544" y="6075169"/>
            <a:ext cx="682811" cy="76206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216CBC4-2509-4754-B86A-73FFFED009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4086" y="6158851"/>
            <a:ext cx="67671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3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CA538B-8ADE-4F84-A635-7DA111BF3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2" y="174716"/>
            <a:ext cx="5378366" cy="457738"/>
          </a:xfrm>
          <a:prstGeom prst="rect">
            <a:avLst/>
          </a:prstGeom>
        </p:spPr>
      </p:pic>
      <p:pic>
        <p:nvPicPr>
          <p:cNvPr id="5" name="Imagen 4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094C81-FC88-4FBD-87B1-163084A50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0"/>
            <a:ext cx="1982529" cy="807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C0D51F-2CD2-409D-8956-2EF539A631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98" y="-20059"/>
            <a:ext cx="1911957" cy="7969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FE1C8A-104A-4C3C-AC8A-36BFA9031404}"/>
              </a:ext>
            </a:extLst>
          </p:cNvPr>
          <p:cNvSpPr/>
          <p:nvPr/>
        </p:nvSpPr>
        <p:spPr>
          <a:xfrm>
            <a:off x="3029108" y="6102740"/>
            <a:ext cx="4721326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202" dirty="0">
                <a:solidFill>
                  <a:srgbClr val="595959"/>
                </a:solidFill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Blvd. Tecnológico s/n, Col. Centro Sur, Puerto Peñasco, Sonora C.P. 83550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 </a:t>
            </a:r>
            <a:endParaRPr lang="es-MX" sz="100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Tels. 638 383 1217 y 638 383 1100, ext. 232</a:t>
            </a:r>
            <a:endParaRPr lang="es-MX" sz="1003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/>
              <a:t>https://www.puertopenasco.tecnm.mx/</a:t>
            </a: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A25DE5C4-13A4-493C-9A50-348D7D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" y="6030445"/>
            <a:ext cx="679722" cy="7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3F7EF0-54C4-4C96-8303-445B53B4B990}"/>
              </a:ext>
            </a:extLst>
          </p:cNvPr>
          <p:cNvGrpSpPr/>
          <p:nvPr/>
        </p:nvGrpSpPr>
        <p:grpSpPr>
          <a:xfrm>
            <a:off x="10512900" y="6154103"/>
            <a:ext cx="1256855" cy="483267"/>
            <a:chOff x="0" y="0"/>
            <a:chExt cx="958215" cy="20193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05E59D5-9F9A-4A2A-A659-17B73541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19785" r="14276" b="21963"/>
            <a:stretch/>
          </p:blipFill>
          <p:spPr bwMode="auto">
            <a:xfrm>
              <a:off x="0" y="0"/>
              <a:ext cx="413385" cy="20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B363A4-9287-4E9B-896C-6B3C90D9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26846" r="18421" b="27852"/>
            <a:stretch/>
          </p:blipFill>
          <p:spPr bwMode="auto">
            <a:xfrm>
              <a:off x="434340" y="13063"/>
              <a:ext cx="523875" cy="1358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64A7399-CFBB-4393-AA0D-ADBB04584D49}"/>
              </a:ext>
            </a:extLst>
          </p:cNvPr>
          <p:cNvSpPr/>
          <p:nvPr/>
        </p:nvSpPr>
        <p:spPr>
          <a:xfrm>
            <a:off x="1766177" y="1091552"/>
            <a:ext cx="821672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 TESIS</a:t>
            </a:r>
          </a:p>
          <a:p>
            <a:pPr algn="ctr"/>
            <a:endParaRPr lang="es-MX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La presentación de los resultados obtenidos de una nueva investigación realizada por el o los candidatos que contiene una posición de un tema, fundamentada en un área del conocimiento científico y tecnológico.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El trabajo a desarrollar podrá realizarse en forma individual o por dos candidatos.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El candidato tendrá un asesor para el desarrollo de su trabajo.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algn="ctr"/>
            <a:r>
              <a:rPr lang="es-MX" b="1" dirty="0"/>
              <a:t> PROYECTO DE INVESTIGACIÓN</a:t>
            </a:r>
          </a:p>
          <a:p>
            <a:pPr algn="ctr"/>
            <a:endParaRPr lang="es-MX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Consiste en el procedimiento metodológico a través del cual se obtiene un resultado científico y/o tecnológico, se innova o adecua una tecnología o parte de un proceso productivo o experimental, etc.; que resulta de utilidad para la humanidad; y cuyo impacto puede ser local, regional, nacional o internacional.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El tema del proyecto a desarrollar será definido por el candidato o asignado por el responsable del mismo y dictaminado por la academia correspondiente.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D76FD3-E899-4CBE-B7DB-DE940D4FB9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8804" y="6079081"/>
            <a:ext cx="999831" cy="6096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D1686A8-3BF5-4FCE-8BFF-1653B729A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1728" y="6030445"/>
            <a:ext cx="682811" cy="7620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7945CB3-2DF0-420C-B8D5-B8FDFDE7F3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1171" y="6102740"/>
            <a:ext cx="67671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4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CA538B-8ADE-4F84-A635-7DA111BF3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2" y="174716"/>
            <a:ext cx="5378366" cy="457738"/>
          </a:xfrm>
          <a:prstGeom prst="rect">
            <a:avLst/>
          </a:prstGeom>
        </p:spPr>
      </p:pic>
      <p:pic>
        <p:nvPicPr>
          <p:cNvPr id="5" name="Imagen 4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094C81-FC88-4FBD-87B1-163084A50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0"/>
            <a:ext cx="1982529" cy="807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C0D51F-2CD2-409D-8956-2EF539A631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98" y="-20059"/>
            <a:ext cx="1911957" cy="7969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FE1C8A-104A-4C3C-AC8A-36BFA9031404}"/>
              </a:ext>
            </a:extLst>
          </p:cNvPr>
          <p:cNvSpPr/>
          <p:nvPr/>
        </p:nvSpPr>
        <p:spPr>
          <a:xfrm>
            <a:off x="3029108" y="6102740"/>
            <a:ext cx="4721326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202" dirty="0">
                <a:solidFill>
                  <a:srgbClr val="595959"/>
                </a:solidFill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Blvd. Tecnológico s/n, Col. Centro Sur, Puerto Peñasco, Sonora C.P. 83550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 </a:t>
            </a:r>
            <a:endParaRPr lang="es-MX" sz="100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Tels. 638 383 1217 y 638 383 1100, ext. 232</a:t>
            </a:r>
            <a:endParaRPr lang="es-MX" sz="1003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/>
              <a:t>https://www.puertopenasco.tecnm.mx/</a:t>
            </a: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A25DE5C4-13A4-493C-9A50-348D7D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" y="6030445"/>
            <a:ext cx="679722" cy="7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3F7EF0-54C4-4C96-8303-445B53B4B990}"/>
              </a:ext>
            </a:extLst>
          </p:cNvPr>
          <p:cNvGrpSpPr/>
          <p:nvPr/>
        </p:nvGrpSpPr>
        <p:grpSpPr>
          <a:xfrm>
            <a:off x="10641743" y="6205467"/>
            <a:ext cx="1256855" cy="483267"/>
            <a:chOff x="0" y="0"/>
            <a:chExt cx="958215" cy="20193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05E59D5-9F9A-4A2A-A659-17B73541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19785" r="14276" b="21963"/>
            <a:stretch/>
          </p:blipFill>
          <p:spPr bwMode="auto">
            <a:xfrm>
              <a:off x="0" y="0"/>
              <a:ext cx="413385" cy="20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B363A4-9287-4E9B-896C-6B3C90D9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26846" r="18421" b="27852"/>
            <a:stretch/>
          </p:blipFill>
          <p:spPr bwMode="auto">
            <a:xfrm>
              <a:off x="434340" y="13063"/>
              <a:ext cx="523875" cy="1358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F3E721B-9B55-4568-84A2-6B059F5F6CED}"/>
              </a:ext>
            </a:extLst>
          </p:cNvPr>
          <p:cNvSpPr/>
          <p:nvPr/>
        </p:nvSpPr>
        <p:spPr>
          <a:xfrm>
            <a:off x="2307103" y="1211908"/>
            <a:ext cx="76106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PROYECTO DE INNOVACIÓN TECNOLÓGICA</a:t>
            </a:r>
            <a:endParaRPr lang="es-MX" sz="2000" b="1" dirty="0"/>
          </a:p>
          <a:p>
            <a:pPr algn="ctr"/>
            <a:endParaRPr lang="es-MX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Es un proyecto que conjunta actividades científicas, tecnológicas, financieras y comerciales que permiten: Introducir nuevos o mejorados productos en el mercado, introducir nuevos o mejorados servicios.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Implantar nuevos o mejorados procesos productivos o procedimientos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Introducir y validar nuevas o mejoradas técnicas de gerencia y sistemas organizacionales.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/>
          </a:p>
          <a:p>
            <a:pPr algn="ctr"/>
            <a:r>
              <a:rPr lang="es-MX" sz="2000" b="1" dirty="0">
                <a:solidFill>
                  <a:srgbClr val="000000"/>
                </a:solidFill>
              </a:rPr>
              <a:t>EXAMEN GENERAL DE EGRESO DE LA LICENCIATURA </a:t>
            </a:r>
          </a:p>
          <a:p>
            <a:pPr algn="ctr"/>
            <a:endParaRPr lang="es-MX" sz="2000" b="1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</a:rPr>
              <a:t>Obtención de un Testimonio de Desempeño Satisfactorio o Sobresaliente en el Examen General de Egreso de Licenciatura (EGEL) del Centro Nacional de Evaluación para la Educación Superior, A. C. (CENEVAL).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A0BE0A-93C8-40F7-8A8F-AED4A69F33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4426" y="6151376"/>
            <a:ext cx="999831" cy="6096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C173111-5D7C-480B-B5A5-BE2EF4AD68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6355" y="6075169"/>
            <a:ext cx="682811" cy="7620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43E34E-9AE6-4E3A-880A-04F830DD3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9706" y="6151376"/>
            <a:ext cx="67671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CA538B-8ADE-4F84-A635-7DA111BF3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2" y="174716"/>
            <a:ext cx="5378366" cy="457738"/>
          </a:xfrm>
          <a:prstGeom prst="rect">
            <a:avLst/>
          </a:prstGeom>
        </p:spPr>
      </p:pic>
      <p:pic>
        <p:nvPicPr>
          <p:cNvPr id="5" name="Imagen 4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094C81-FC88-4FBD-87B1-163084A50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0"/>
            <a:ext cx="1982529" cy="807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C0D51F-2CD2-409D-8956-2EF539A631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98" y="-20059"/>
            <a:ext cx="1911957" cy="7969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FE1C8A-104A-4C3C-AC8A-36BFA9031404}"/>
              </a:ext>
            </a:extLst>
          </p:cNvPr>
          <p:cNvSpPr/>
          <p:nvPr/>
        </p:nvSpPr>
        <p:spPr>
          <a:xfrm>
            <a:off x="3029108" y="6102740"/>
            <a:ext cx="4721326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202" dirty="0">
                <a:solidFill>
                  <a:srgbClr val="595959"/>
                </a:solidFill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Blvd. Tecnológico s/n, Col. Centro Sur, Puerto Peñasco, Sonora C.P. 83550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 </a:t>
            </a:r>
            <a:endParaRPr lang="es-MX" sz="100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Tels. 638 383 1217 y 638 383 1100, ext. 232</a:t>
            </a:r>
            <a:endParaRPr lang="es-MX" sz="1003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/>
              <a:t>https://www.puertopenasco.tecnm.mx/</a:t>
            </a: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A25DE5C4-13A4-493C-9A50-348D7D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" y="6030445"/>
            <a:ext cx="679722" cy="7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3F7EF0-54C4-4C96-8303-445B53B4B990}"/>
              </a:ext>
            </a:extLst>
          </p:cNvPr>
          <p:cNvGrpSpPr/>
          <p:nvPr/>
        </p:nvGrpSpPr>
        <p:grpSpPr>
          <a:xfrm>
            <a:off x="10675300" y="6205467"/>
            <a:ext cx="1256855" cy="483267"/>
            <a:chOff x="0" y="0"/>
            <a:chExt cx="958215" cy="20193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05E59D5-9F9A-4A2A-A659-17B73541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19785" r="14276" b="21963"/>
            <a:stretch/>
          </p:blipFill>
          <p:spPr bwMode="auto">
            <a:xfrm>
              <a:off x="0" y="0"/>
              <a:ext cx="413385" cy="20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B363A4-9287-4E9B-896C-6B3C90D9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26846" r="18421" b="27852"/>
            <a:stretch/>
          </p:blipFill>
          <p:spPr bwMode="auto">
            <a:xfrm>
              <a:off x="434340" y="13063"/>
              <a:ext cx="523875" cy="1358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8998F473-A8ED-4973-944F-3DD020588292}"/>
              </a:ext>
            </a:extLst>
          </p:cNvPr>
          <p:cNvSpPr/>
          <p:nvPr/>
        </p:nvSpPr>
        <p:spPr>
          <a:xfrm>
            <a:off x="1636223" y="1614578"/>
            <a:ext cx="86298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 MEMORIA DE RESIDENCIAS PROFESIONALES</a:t>
            </a:r>
          </a:p>
          <a:p>
            <a:pPr algn="just"/>
            <a:endParaRPr lang="es-MX" sz="2000" b="1" dirty="0"/>
          </a:p>
          <a:p>
            <a:pPr algn="just"/>
            <a:endParaRPr lang="es-MX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Informe final que acredita la Residencia Profesional en la cual, el estudiante analiza y reflexiona sobre la experiencia adquirida y arriba a conclusiones relacionadas con su campo de especialidad.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El trabajo deberá ser presentado de manera individual o hasta por cinco de los residentes que hayan participado en el proyecto, pudiendo ser este un trabajo de carácter multidisciplinario.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La memoria deberá contar con la anuencia por escrito del asesor.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2ECD42-293B-4257-93E4-278B0CBDB4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726" y="6161425"/>
            <a:ext cx="999831" cy="6096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3853160-B137-41CD-80AF-B20B69C058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1087" y="6095934"/>
            <a:ext cx="682811" cy="7620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158E89A-6459-41FB-9F22-968648612F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0534" y="6167717"/>
            <a:ext cx="67671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9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CA538B-8ADE-4F84-A635-7DA111BF3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2" y="174716"/>
            <a:ext cx="5378366" cy="457738"/>
          </a:xfrm>
          <a:prstGeom prst="rect">
            <a:avLst/>
          </a:prstGeom>
        </p:spPr>
      </p:pic>
      <p:pic>
        <p:nvPicPr>
          <p:cNvPr id="5" name="Imagen 4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094C81-FC88-4FBD-87B1-163084A50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0"/>
            <a:ext cx="1982529" cy="807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C0D51F-2CD2-409D-8956-2EF539A631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98" y="-20059"/>
            <a:ext cx="1911957" cy="7969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FE1C8A-104A-4C3C-AC8A-36BFA9031404}"/>
              </a:ext>
            </a:extLst>
          </p:cNvPr>
          <p:cNvSpPr/>
          <p:nvPr/>
        </p:nvSpPr>
        <p:spPr>
          <a:xfrm>
            <a:off x="3029108" y="6102740"/>
            <a:ext cx="4721326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202" dirty="0">
                <a:solidFill>
                  <a:srgbClr val="595959"/>
                </a:solidFill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Blvd. Tecnológico s/n, Col. Centro Sur, Puerto Peñasco, Sonora C.P. 83550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 </a:t>
            </a:r>
            <a:endParaRPr lang="es-MX" sz="100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Tels. 638 383 1217 y 638 383 1100, ext. 232</a:t>
            </a:r>
            <a:endParaRPr lang="es-MX" sz="1003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/>
              <a:t>https://www.puertopenasco.tecnm.mx/</a:t>
            </a: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A25DE5C4-13A4-493C-9A50-348D7D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" y="6030445"/>
            <a:ext cx="679722" cy="7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3F7EF0-54C4-4C96-8303-445B53B4B990}"/>
              </a:ext>
            </a:extLst>
          </p:cNvPr>
          <p:cNvGrpSpPr/>
          <p:nvPr/>
        </p:nvGrpSpPr>
        <p:grpSpPr>
          <a:xfrm>
            <a:off x="10708855" y="6205467"/>
            <a:ext cx="1256855" cy="483267"/>
            <a:chOff x="0" y="0"/>
            <a:chExt cx="958215" cy="20193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05E59D5-9F9A-4A2A-A659-17B73541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19785" r="14276" b="21963"/>
            <a:stretch/>
          </p:blipFill>
          <p:spPr bwMode="auto">
            <a:xfrm>
              <a:off x="0" y="0"/>
              <a:ext cx="413385" cy="20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B363A4-9287-4E9B-896C-6B3C90D9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26846" r="18421" b="27852"/>
            <a:stretch/>
          </p:blipFill>
          <p:spPr bwMode="auto">
            <a:xfrm>
              <a:off x="434340" y="13063"/>
              <a:ext cx="523875" cy="1358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0323B50-C450-4465-B031-F763226D6E51}"/>
              </a:ext>
            </a:extLst>
          </p:cNvPr>
          <p:cNvSpPr txBox="1"/>
          <p:nvPr/>
        </p:nvSpPr>
        <p:spPr>
          <a:xfrm>
            <a:off x="4582530" y="807171"/>
            <a:ext cx="161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Procedimiento:</a:t>
            </a:r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1986D9E-145F-4BE4-82AB-4405CDE9864E}"/>
              </a:ext>
            </a:extLst>
          </p:cNvPr>
          <p:cNvSpPr/>
          <p:nvPr/>
        </p:nvSpPr>
        <p:spPr>
          <a:xfrm>
            <a:off x="1559612" y="1506630"/>
            <a:ext cx="1061314" cy="14708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El alumno integra su expediente con todos los requisitos en la oficina de titulación  </a:t>
            </a:r>
            <a:endParaRPr lang="es-MX" sz="120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751F61F-78EC-42BE-ADC3-F2BA0A490B04}"/>
              </a:ext>
            </a:extLst>
          </p:cNvPr>
          <p:cNvSpPr/>
          <p:nvPr/>
        </p:nvSpPr>
        <p:spPr>
          <a:xfrm>
            <a:off x="2846914" y="1506630"/>
            <a:ext cx="1279135" cy="14708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La oficina de titulación envía la solicitud y el anteproyecto al depto. De desarrollo académico</a:t>
            </a:r>
            <a:endParaRPr lang="es-MX" sz="12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38A960A-94E4-4B32-8F83-456779DDB422}"/>
              </a:ext>
            </a:extLst>
          </p:cNvPr>
          <p:cNvSpPr/>
          <p:nvPr/>
        </p:nvSpPr>
        <p:spPr>
          <a:xfrm>
            <a:off x="4352037" y="1506630"/>
            <a:ext cx="974973" cy="14708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Desarrollo académico designa asesores mediante oficio</a:t>
            </a:r>
            <a:endParaRPr lang="es-MX" sz="120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24E0F47-6342-4B93-AC46-3FEB13C4CF0D}"/>
              </a:ext>
            </a:extLst>
          </p:cNvPr>
          <p:cNvSpPr/>
          <p:nvPr/>
        </p:nvSpPr>
        <p:spPr>
          <a:xfrm>
            <a:off x="5521248" y="1506631"/>
            <a:ext cx="1374504" cy="14708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El asesor orienta y sugiere al alumno sobre el proyecto, da el visto bueno para asignación de revisores</a:t>
            </a:r>
            <a:endParaRPr lang="es-MX" sz="1200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F966B38-D37D-4240-BA0D-A7229620C9C6}"/>
              </a:ext>
            </a:extLst>
          </p:cNvPr>
          <p:cNvSpPr/>
          <p:nvPr/>
        </p:nvSpPr>
        <p:spPr>
          <a:xfrm>
            <a:off x="7089990" y="1506630"/>
            <a:ext cx="1200961" cy="14708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Se asignan los revisores, sugiere cambios y mejoras, da el visto bueno para aprobación. </a:t>
            </a:r>
            <a:endParaRPr lang="es-MX" sz="1200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6E3B24A4-3BBA-460D-8FC1-86A1B03566E5}"/>
              </a:ext>
            </a:extLst>
          </p:cNvPr>
          <p:cNvSpPr/>
          <p:nvPr/>
        </p:nvSpPr>
        <p:spPr>
          <a:xfrm>
            <a:off x="8464494" y="1506630"/>
            <a:ext cx="1124123" cy="14708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Desarrollo académico libera al alumno y solicita carta de no inconveniencia</a:t>
            </a:r>
            <a:endParaRPr lang="es-MX" sz="1200"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2877B92-5234-4662-84E7-236F5F6F2B0A}"/>
              </a:ext>
            </a:extLst>
          </p:cNvPr>
          <p:cNvSpPr/>
          <p:nvPr/>
        </p:nvSpPr>
        <p:spPr>
          <a:xfrm>
            <a:off x="9748008" y="1506630"/>
            <a:ext cx="1199626" cy="14708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Titulación emite la carta de no inconveniencia para acto protocolario</a:t>
            </a:r>
            <a:endParaRPr lang="es-MX" sz="1200" dirty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7DC49BC8-C3A5-408F-BCF7-13B96450E132}"/>
              </a:ext>
            </a:extLst>
          </p:cNvPr>
          <p:cNvSpPr/>
          <p:nvPr/>
        </p:nvSpPr>
        <p:spPr>
          <a:xfrm>
            <a:off x="1559086" y="3353499"/>
            <a:ext cx="1061314" cy="13946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Desarrollo académico designa jurado y programa actos protocolarios</a:t>
            </a:r>
            <a:endParaRPr lang="es-MX" sz="1200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AB1A113-E501-4AEE-9B19-FB83FBC59DAC}"/>
              </a:ext>
            </a:extLst>
          </p:cNvPr>
          <p:cNvSpPr/>
          <p:nvPr/>
        </p:nvSpPr>
        <p:spPr>
          <a:xfrm>
            <a:off x="2846914" y="3353500"/>
            <a:ext cx="1046261" cy="13946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Titulación elabora actas de examen profesional y entrega libro de actas</a:t>
            </a:r>
            <a:endParaRPr lang="es-MX" sz="1200" dirty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A4ADA074-03CE-4DCD-8AAB-C229CD3112DD}"/>
              </a:ext>
            </a:extLst>
          </p:cNvPr>
          <p:cNvSpPr/>
          <p:nvPr/>
        </p:nvSpPr>
        <p:spPr>
          <a:xfrm>
            <a:off x="4167570" y="3353499"/>
            <a:ext cx="1061313" cy="13946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El jurado llena libro de actas y preside actos protocolarios</a:t>
            </a:r>
            <a:endParaRPr lang="es-MX" sz="1200" dirty="0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E1C1921C-89B2-4E98-AAF6-B8430DBAA115}"/>
              </a:ext>
            </a:extLst>
          </p:cNvPr>
          <p:cNvSpPr/>
          <p:nvPr/>
        </p:nvSpPr>
        <p:spPr>
          <a:xfrm>
            <a:off x="5509962" y="3351053"/>
            <a:ext cx="974973" cy="13946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El alumno inicia el tramite de titulo y cedula en la oficina de titulacion</a:t>
            </a:r>
            <a:endParaRPr lang="es-MX" sz="1200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06FEFFB-C9C7-4DA4-BED3-F86E8307782E}"/>
              </a:ext>
            </a:extLst>
          </p:cNvPr>
          <p:cNvSpPr/>
          <p:nvPr/>
        </p:nvSpPr>
        <p:spPr>
          <a:xfrm>
            <a:off x="6782737" y="3336994"/>
            <a:ext cx="1279202" cy="13946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Titulación elabora  titulo, forma expedientes para certificación de titulo y solicitud de cedula estatal</a:t>
            </a:r>
            <a:endParaRPr lang="es-MX" sz="120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C26BACD-D234-4F38-8751-4D6123BBB8B1}"/>
              </a:ext>
            </a:extLst>
          </p:cNvPr>
          <p:cNvSpPr/>
          <p:nvPr/>
        </p:nvSpPr>
        <p:spPr>
          <a:xfrm>
            <a:off x="8316119" y="3351053"/>
            <a:ext cx="1200961" cy="9785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Titulación envía documentación  a Hermosillo. Le da seguimiento al tramite.</a:t>
            </a:r>
            <a:endParaRPr lang="es-MX" sz="120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3C0507E-1E93-4724-AE56-0261F5B9FB42}"/>
              </a:ext>
            </a:extLst>
          </p:cNvPr>
          <p:cNvSpPr/>
          <p:nvPr/>
        </p:nvSpPr>
        <p:spPr>
          <a:xfrm>
            <a:off x="9748008" y="3355247"/>
            <a:ext cx="1199627" cy="14205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Titulacion programa ceremonia de entrega de títulos y cedulas. Entrega documentación original</a:t>
            </a:r>
            <a:endParaRPr lang="es-MX" sz="1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3231C5-ED98-40B0-BFB3-8EEEDC4F42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3418" y="6151376"/>
            <a:ext cx="748805" cy="6096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CCEB232-12AE-4024-8D08-40A352170B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5501" y="6066067"/>
            <a:ext cx="682811" cy="76206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CA1C845-871F-4B62-B35E-8CC7961391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2434" y="6166214"/>
            <a:ext cx="67671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1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CA538B-8ADE-4F84-A635-7DA111BF3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2" y="174716"/>
            <a:ext cx="5378366" cy="457738"/>
          </a:xfrm>
          <a:prstGeom prst="rect">
            <a:avLst/>
          </a:prstGeom>
        </p:spPr>
      </p:pic>
      <p:pic>
        <p:nvPicPr>
          <p:cNvPr id="5" name="Imagen 4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094C81-FC88-4FBD-87B1-163084A50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0"/>
            <a:ext cx="1982529" cy="807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C0D51F-2CD2-409D-8956-2EF539A631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98" y="-20059"/>
            <a:ext cx="1911957" cy="7969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FE1C8A-104A-4C3C-AC8A-36BFA9031404}"/>
              </a:ext>
            </a:extLst>
          </p:cNvPr>
          <p:cNvSpPr/>
          <p:nvPr/>
        </p:nvSpPr>
        <p:spPr>
          <a:xfrm>
            <a:off x="3029108" y="6102740"/>
            <a:ext cx="4721326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202" dirty="0">
                <a:solidFill>
                  <a:srgbClr val="595959"/>
                </a:solidFill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Blvd. Tecnológico s/n, Col. Centro Sur, Puerto Peñasco, Sonora C.P. 83550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 </a:t>
            </a:r>
            <a:endParaRPr lang="es-MX" sz="100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Tels. 638 383 1217 y 638 383 1100, ext. 232</a:t>
            </a:r>
            <a:endParaRPr lang="es-MX" sz="1003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/>
              <a:t>https://www.puertopenasco.tecnm.mx/</a:t>
            </a: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A25DE5C4-13A4-493C-9A50-348D7D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" y="6030445"/>
            <a:ext cx="679722" cy="7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3F7EF0-54C4-4C96-8303-445B53B4B990}"/>
              </a:ext>
            </a:extLst>
          </p:cNvPr>
          <p:cNvGrpSpPr/>
          <p:nvPr/>
        </p:nvGrpSpPr>
        <p:grpSpPr>
          <a:xfrm>
            <a:off x="10675299" y="6205467"/>
            <a:ext cx="1256855" cy="483267"/>
            <a:chOff x="0" y="0"/>
            <a:chExt cx="958215" cy="20193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05E59D5-9F9A-4A2A-A659-17B73541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19785" r="14276" b="21963"/>
            <a:stretch/>
          </p:blipFill>
          <p:spPr bwMode="auto">
            <a:xfrm>
              <a:off x="0" y="0"/>
              <a:ext cx="413385" cy="20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B363A4-9287-4E9B-896C-6B3C90D9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26846" r="18421" b="27852"/>
            <a:stretch/>
          </p:blipFill>
          <p:spPr bwMode="auto">
            <a:xfrm>
              <a:off x="434340" y="13063"/>
              <a:ext cx="523875" cy="1358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3 Rectángulo">
            <a:extLst>
              <a:ext uri="{FF2B5EF4-FFF2-40B4-BE49-F238E27FC236}">
                <a16:creationId xmlns:a16="http://schemas.microsoft.com/office/drawing/2014/main" id="{705C4236-1E63-4FCD-809F-B19F48994636}"/>
              </a:ext>
            </a:extLst>
          </p:cNvPr>
          <p:cNvSpPr/>
          <p:nvPr/>
        </p:nvSpPr>
        <p:spPr>
          <a:xfrm>
            <a:off x="2554356" y="1096425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REQUISITOS: </a:t>
            </a:r>
          </a:p>
          <a:p>
            <a:pPr algn="ctr"/>
            <a:endParaRPr lang="es-ES" dirty="0"/>
          </a:p>
          <a:p>
            <a:r>
              <a:rPr lang="es-ES" dirty="0"/>
              <a:t>1. Solicitud de Titulación (triplicada).</a:t>
            </a:r>
            <a:endParaRPr lang="es-MX" dirty="0"/>
          </a:p>
          <a:p>
            <a:r>
              <a:rPr lang="es-ES" dirty="0"/>
              <a:t>2. Acta de nacimiento (original y 3 copias tamaño carta, formato nuevo).</a:t>
            </a:r>
            <a:endParaRPr lang="es-MX" dirty="0"/>
          </a:p>
          <a:p>
            <a:r>
              <a:rPr lang="es-ES" dirty="0"/>
              <a:t>3. Certificado de bachillerato (original y 3 copias tamaño carta).</a:t>
            </a:r>
            <a:endParaRPr lang="es-MX" dirty="0"/>
          </a:p>
          <a:p>
            <a:r>
              <a:rPr lang="es-ES" dirty="0"/>
              <a:t>4. Certificado profesional (original y 3 copias tamaño carta).</a:t>
            </a:r>
            <a:endParaRPr lang="es-MX" dirty="0"/>
          </a:p>
          <a:p>
            <a:r>
              <a:rPr lang="es-ES" dirty="0"/>
              <a:t>5. Constancias de no adeudo:</a:t>
            </a:r>
            <a:endParaRPr lang="es-MX" dirty="0"/>
          </a:p>
          <a:p>
            <a:r>
              <a:rPr lang="es-ES" dirty="0"/>
              <a:t>a) Recursos Financieros.</a:t>
            </a:r>
            <a:endParaRPr lang="es-MX" dirty="0"/>
          </a:p>
          <a:p>
            <a:r>
              <a:rPr lang="es-ES" dirty="0"/>
              <a:t>c) Biblioteca.</a:t>
            </a:r>
            <a:endParaRPr lang="es-MX" dirty="0"/>
          </a:p>
          <a:p>
            <a:r>
              <a:rPr lang="es-ES" dirty="0"/>
              <a:t>6. Constancia de Residencia Profesional.</a:t>
            </a:r>
            <a:endParaRPr lang="es-MX" dirty="0"/>
          </a:p>
          <a:p>
            <a:r>
              <a:rPr lang="es-ES" dirty="0"/>
              <a:t>7. Recibo de pago ($300.00 M.N.)</a:t>
            </a:r>
            <a:endParaRPr lang="es-MX" dirty="0"/>
          </a:p>
          <a:p>
            <a:r>
              <a:rPr lang="es-ES" dirty="0"/>
              <a:t>8. Constancia del Servicio Social (original y 3 copias).</a:t>
            </a:r>
            <a:endParaRPr lang="es-MX" dirty="0"/>
          </a:p>
          <a:p>
            <a:r>
              <a:rPr lang="es-ES" dirty="0"/>
              <a:t>9. Fotografías para título, cédula y certificado.</a:t>
            </a:r>
            <a:endParaRPr lang="es-MX" dirty="0"/>
          </a:p>
          <a:p>
            <a:r>
              <a:rPr lang="es-ES" dirty="0"/>
              <a:t>10. CURP (3 copias T/carta).</a:t>
            </a:r>
          </a:p>
          <a:p>
            <a:r>
              <a:rPr lang="es-ES" dirty="0"/>
              <a:t>11. Liberacion del Idioma Ingles.</a:t>
            </a:r>
          </a:p>
          <a:p>
            <a:r>
              <a:rPr lang="es-ES" dirty="0"/>
              <a:t>12. </a:t>
            </a:r>
            <a:r>
              <a:rPr lang="es-ES" b="1" dirty="0"/>
              <a:t>Anteproyecto </a:t>
            </a:r>
            <a:endParaRPr lang="es-MX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35EDB4-2DD8-4857-A5E6-FDA9A69BA1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7798" y="6151376"/>
            <a:ext cx="749873" cy="6096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18F766B-9C85-4925-ADE9-79EDE2093C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4987" y="6075169"/>
            <a:ext cx="682811" cy="7620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715576D-5190-4D79-B01A-E32CD22822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0786" y="6193478"/>
            <a:ext cx="67671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7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CA538B-8ADE-4F84-A635-7DA111BF3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2" y="174716"/>
            <a:ext cx="5378366" cy="457738"/>
          </a:xfrm>
          <a:prstGeom prst="rect">
            <a:avLst/>
          </a:prstGeom>
        </p:spPr>
      </p:pic>
      <p:pic>
        <p:nvPicPr>
          <p:cNvPr id="5" name="Imagen 4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094C81-FC88-4FBD-87B1-163084A50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8" y="0"/>
            <a:ext cx="1982529" cy="8071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C0D51F-2CD2-409D-8956-2EF539A631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98" y="-20059"/>
            <a:ext cx="1911957" cy="7969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4FE1C8A-104A-4C3C-AC8A-36BFA9031404}"/>
              </a:ext>
            </a:extLst>
          </p:cNvPr>
          <p:cNvSpPr/>
          <p:nvPr/>
        </p:nvSpPr>
        <p:spPr>
          <a:xfrm>
            <a:off x="3029108" y="6102740"/>
            <a:ext cx="4721326" cy="58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202" dirty="0">
                <a:solidFill>
                  <a:srgbClr val="595959"/>
                </a:solidFill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Blvd. Tecnológico s/n, Col. Centro Sur, Puerto Peñasco, Sonora C.P. 83550</a:t>
            </a: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 </a:t>
            </a:r>
            <a:endParaRPr lang="es-MX" sz="100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>
                <a:latin typeface="Soberana Sans" panose="02000000000000000000" pitchFamily="50" charset="0"/>
                <a:ea typeface="Times New Roman" panose="02020603050405020304" pitchFamily="18" charset="0"/>
              </a:rPr>
              <a:t>Tels. 638 383 1217 y 638 383 1100, ext. 232</a:t>
            </a:r>
            <a:endParaRPr lang="es-MX" sz="1003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1969" algn="ctr">
              <a:tabLst>
                <a:tab pos="2700018" algn="ctr"/>
                <a:tab pos="5400041" algn="r"/>
                <a:tab pos="2970531" algn="ctr"/>
              </a:tabLst>
            </a:pPr>
            <a:r>
              <a:rPr lang="es-MX" sz="1003" dirty="0"/>
              <a:t>https://www.puertopenasco.tecnm.mx/</a:t>
            </a: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A25DE5C4-13A4-493C-9A50-348D7D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9" y="6030445"/>
            <a:ext cx="679722" cy="7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03F7EF0-54C4-4C96-8303-445B53B4B990}"/>
              </a:ext>
            </a:extLst>
          </p:cNvPr>
          <p:cNvGrpSpPr/>
          <p:nvPr/>
        </p:nvGrpSpPr>
        <p:grpSpPr>
          <a:xfrm>
            <a:off x="10725633" y="6277762"/>
            <a:ext cx="1256855" cy="483267"/>
            <a:chOff x="0" y="0"/>
            <a:chExt cx="958215" cy="20193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05E59D5-9F9A-4A2A-A659-17B73541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8" t="19785" r="14276" b="21963"/>
            <a:stretch/>
          </p:blipFill>
          <p:spPr bwMode="auto">
            <a:xfrm>
              <a:off x="0" y="0"/>
              <a:ext cx="413385" cy="201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9B363A4-9287-4E9B-896C-6B3C90D9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t="26846" r="18421" b="27852"/>
            <a:stretch/>
          </p:blipFill>
          <p:spPr bwMode="auto">
            <a:xfrm>
              <a:off x="434340" y="13063"/>
              <a:ext cx="523875" cy="1358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BCB463-2E4A-4460-BC9F-01BD777E7631}"/>
              </a:ext>
            </a:extLst>
          </p:cNvPr>
          <p:cNvSpPr/>
          <p:nvPr/>
        </p:nvSpPr>
        <p:spPr>
          <a:xfrm>
            <a:off x="1912691" y="734101"/>
            <a:ext cx="84309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/>
              <a:t>FOTOS PARA TITULO (6)</a:t>
            </a:r>
            <a:endParaRPr lang="es-MX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 SON OVALADAS Y MIDEN APROX. 9 CM DE ALTO X 6 CM DE ANCHO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 BLANCO Y NEGRO, FONDO BLANCO, DE FRENTE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 </a:t>
            </a:r>
            <a:r>
              <a:rPr lang="es-MX" sz="1600" b="1" dirty="0"/>
              <a:t>MUJERES: </a:t>
            </a:r>
            <a:r>
              <a:rPr lang="es-MX" sz="1600" dirty="0"/>
              <a:t>VESTIMENTA FORMAL, MAQUILLAJE  DISCRETO, ARETES PEQUEÑOS, NO CUELLO SPORT, NO TIRANTES, SIN ESCOTE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 </a:t>
            </a:r>
            <a:r>
              <a:rPr lang="es-MX" sz="1600" b="1" dirty="0"/>
              <a:t>HOMBRES: </a:t>
            </a:r>
            <a:r>
              <a:rPr lang="es-MX" sz="1600" dirty="0"/>
              <a:t>TRAJE Y CORBATA O CON CAMISA BLANCA</a:t>
            </a:r>
          </a:p>
          <a:p>
            <a:r>
              <a:rPr lang="es-MX" sz="1600" dirty="0"/>
              <a:t> </a:t>
            </a:r>
          </a:p>
          <a:p>
            <a:r>
              <a:rPr lang="es-MX" sz="1600" b="1" dirty="0"/>
              <a:t>FOTOS PARA CEDULA PROFESIONAL (5)</a:t>
            </a:r>
            <a:endParaRPr lang="es-MX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SON CUADRADAS MIDEN 3 CM X 2.5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SON TAMAÑO INFANTIL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A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FRENTE Y OREJAS DESCUBIERTAS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CON RETOQUE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PAPEL 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CAMISA BLANCA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 </a:t>
            </a:r>
            <a:r>
              <a:rPr lang="es-MX" sz="1600" b="1" dirty="0"/>
              <a:t>MUJERES:</a:t>
            </a:r>
            <a:r>
              <a:rPr lang="es-MX" sz="1600" dirty="0"/>
              <a:t> VESTIMENTA FORMAL, MAQUILLAJE DISCRETO, ARETES PEQUEÑOS</a:t>
            </a:r>
          </a:p>
          <a:p>
            <a:r>
              <a:rPr lang="es-MX" sz="1600" dirty="0"/>
              <a:t> </a:t>
            </a:r>
          </a:p>
          <a:p>
            <a:r>
              <a:rPr lang="es-MX" sz="1600" b="1" dirty="0"/>
              <a:t>FOTOS PARA CERTIFICADO Y CARTA DE PASANTE (6)</a:t>
            </a:r>
            <a:endParaRPr lang="es-MX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 SON OVALADAS Y MIDEN APROX. 5 CM DE ALTO X 3.5 CM DE    ANCHO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 </a:t>
            </a:r>
            <a:r>
              <a:rPr lang="es-MX" sz="1600" b="1" dirty="0"/>
              <a:t>MUJERES:</a:t>
            </a:r>
            <a:r>
              <a:rPr lang="es-MX" sz="1600" dirty="0"/>
              <a:t> VESTIMENTA FORMAL, NO CUELLO SPORT, MAQUILLAJE DISCRETO, ARETES CHICOS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/>
              <a:t>HOMBRES: </a:t>
            </a:r>
            <a:r>
              <a:rPr lang="es-MX" sz="1600" dirty="0"/>
              <a:t>TRAJE Y CORBATA O CON CAMISA BLANCA.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03CD51-75E0-4920-A950-C37012DF2C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8274" y="6214568"/>
            <a:ext cx="749873" cy="6096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B6A4C7-A584-471D-B88A-01C60485E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7977" y="6098727"/>
            <a:ext cx="682811" cy="76206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4E74A6E-A317-44FA-A5EB-1CC6A485F1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6177" y="6193478"/>
            <a:ext cx="67671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03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2322</Words>
  <Application>Microsoft Office PowerPoint</Application>
  <PresentationFormat>Panorámica</PresentationFormat>
  <Paragraphs>192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Soberana Sans</vt:lpstr>
      <vt:lpstr>Times New Roman</vt:lpstr>
      <vt:lpstr>Tema de Office</vt:lpstr>
      <vt:lpstr>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Aide Amezcua Baylón</dc:creator>
  <cp:lastModifiedBy>Iliana Melissa Navarro Zepeda</cp:lastModifiedBy>
  <cp:revision>31</cp:revision>
  <dcterms:created xsi:type="dcterms:W3CDTF">2022-05-05T20:02:37Z</dcterms:created>
  <dcterms:modified xsi:type="dcterms:W3CDTF">2023-06-12T15:42:39Z</dcterms:modified>
</cp:coreProperties>
</file>